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6ee7df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6ee7df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e924e29e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ee924e29e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e924e29e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ee924e29e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e924e29e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e924e29e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b6546c6bb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b6546c6bb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b6546c6bb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b6546c6bb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6546c6bb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b6546c6bb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30c4dccf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b30c4dccf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572000" y="1595325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4487" l="0" r="0" t="4496"/>
          <a:stretch/>
        </p:blipFill>
        <p:spPr>
          <a:xfrm>
            <a:off x="5161650" y="1850850"/>
            <a:ext cx="3471227" cy="197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type="ctrTitle"/>
          </p:nvPr>
        </p:nvSpPr>
        <p:spPr>
          <a:xfrm>
            <a:off x="350125" y="1373875"/>
            <a:ext cx="46326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PHARMA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 txBox="1"/>
          <p:nvPr>
            <p:ph idx="1" type="subTitle"/>
          </p:nvPr>
        </p:nvSpPr>
        <p:spPr>
          <a:xfrm>
            <a:off x="828975" y="3687950"/>
            <a:ext cx="24273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Abhishek Hingmire</a:t>
            </a:r>
            <a:endParaRPr sz="17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625" y="2881663"/>
            <a:ext cx="1574051" cy="53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>
            <a:off x="828975" y="2891075"/>
            <a:ext cx="519475" cy="519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641450" y="135450"/>
            <a:ext cx="7777800" cy="1298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9. Advanced Filtering: Apply a filter to show records where "Product Class" is either "Electronics" or "Clothing."</a:t>
            </a:r>
            <a:endParaRPr sz="2400"/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 b="1814" l="0" r="0" t="30232"/>
          <a:stretch/>
        </p:blipFill>
        <p:spPr>
          <a:xfrm>
            <a:off x="726425" y="1513900"/>
            <a:ext cx="7607849" cy="3231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" name="Google Shape;200;p26"/>
          <p:cNvSpPr txBox="1"/>
          <p:nvPr/>
        </p:nvSpPr>
        <p:spPr>
          <a:xfrm>
            <a:off x="479700" y="4661400"/>
            <a:ext cx="8184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There’s no “Product Class” as “Electronics” or “Clothing”. That’s why I have Filtered the data by showing the records where the “Product Class” is “Analgesics” and “Antibiotics”.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727650" y="213650"/>
            <a:ext cx="7688700" cy="1297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10. Sorting with Multiple Criteria: How would you sort the data first by "Country" in ascending order, and then by "Month" in descending order?</a:t>
            </a:r>
            <a:endParaRPr sz="2400"/>
          </a:p>
        </p:txBody>
      </p:sp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6645" l="0" r="0" t="31018"/>
          <a:stretch/>
        </p:blipFill>
        <p:spPr>
          <a:xfrm>
            <a:off x="337300" y="1600850"/>
            <a:ext cx="8469402" cy="32997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727800" y="175775"/>
            <a:ext cx="7688400" cy="1290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11. Calculated Fields in Pivot Table: Add a calculated field in the pivot table to calculate the average price per unit sold.</a:t>
            </a:r>
            <a:endParaRPr sz="2400"/>
          </a:p>
        </p:txBody>
      </p:sp>
      <p:pic>
        <p:nvPicPr>
          <p:cNvPr id="212" name="Google Shape;212;p28"/>
          <p:cNvPicPr preferRelativeResize="0"/>
          <p:nvPr/>
        </p:nvPicPr>
        <p:blipFill rotWithShape="1">
          <a:blip r:embed="rId3">
            <a:alphaModFix/>
          </a:blip>
          <a:srcRect b="7405" l="0" r="0" t="32875"/>
          <a:stretch/>
        </p:blipFill>
        <p:spPr>
          <a:xfrm>
            <a:off x="149375" y="1604150"/>
            <a:ext cx="8845251" cy="33014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729450" y="227275"/>
            <a:ext cx="7688700" cy="105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12. Advanced Charting: Create a line chart to show the trend of total sales over the years.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 b="8200" l="0" r="0" t="32802"/>
          <a:stretch/>
        </p:blipFill>
        <p:spPr>
          <a:xfrm>
            <a:off x="214613" y="1504450"/>
            <a:ext cx="8718377" cy="32147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727650" y="130025"/>
            <a:ext cx="7688700" cy="1328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13. Nested IF Function: Use a nested IF function to categorize "Sales" into three categories: Low, Medium, and High.</a:t>
            </a:r>
            <a:endParaRPr sz="2400"/>
          </a:p>
        </p:txBody>
      </p:sp>
      <p:pic>
        <p:nvPicPr>
          <p:cNvPr id="224" name="Google Shape;224;p30"/>
          <p:cNvPicPr preferRelativeResize="0"/>
          <p:nvPr/>
        </p:nvPicPr>
        <p:blipFill rotWithShape="1">
          <a:blip r:embed="rId3">
            <a:alphaModFix/>
          </a:blip>
          <a:srcRect b="7474" l="0" r="0" t="30705"/>
          <a:stretch/>
        </p:blipFill>
        <p:spPr>
          <a:xfrm>
            <a:off x="215150" y="1542325"/>
            <a:ext cx="8713702" cy="33668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727650" y="205300"/>
            <a:ext cx="7688700" cy="1188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14. Data Validation with Dropdown Lists: Create dropdown lists for "Product Class" and "Sub-channel" in the data entry cells.</a:t>
            </a:r>
            <a:endParaRPr sz="2500"/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 b="7891" l="0" r="0" t="29771"/>
          <a:stretch/>
        </p:blipFill>
        <p:spPr>
          <a:xfrm>
            <a:off x="152400" y="1498050"/>
            <a:ext cx="5518300" cy="21499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p31"/>
          <p:cNvPicPr preferRelativeResize="0"/>
          <p:nvPr/>
        </p:nvPicPr>
        <p:blipFill rotWithShape="1">
          <a:blip r:embed="rId4">
            <a:alphaModFix/>
          </a:blip>
          <a:srcRect b="8156" l="0" r="0" t="30610"/>
          <a:stretch/>
        </p:blipFill>
        <p:spPr>
          <a:xfrm>
            <a:off x="3677600" y="2934025"/>
            <a:ext cx="5353277" cy="20487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37" name="Google Shape;237;p32"/>
          <p:cNvSpPr txBox="1"/>
          <p:nvPr>
            <p:ph type="title"/>
          </p:nvPr>
        </p:nvSpPr>
        <p:spPr>
          <a:xfrm>
            <a:off x="678000" y="270025"/>
            <a:ext cx="7788000" cy="984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15. Pivot Chart: Turn the pivot table created earlier into a pivot chart to visualize sales by "Distributor."</a:t>
            </a:r>
            <a:endParaRPr b="0" sz="2300"/>
          </a:p>
        </p:txBody>
      </p:sp>
      <p:pic>
        <p:nvPicPr>
          <p:cNvPr id="238" name="Google Shape;238;p32"/>
          <p:cNvPicPr preferRelativeResize="0"/>
          <p:nvPr/>
        </p:nvPicPr>
        <p:blipFill rotWithShape="1">
          <a:blip r:embed="rId3">
            <a:alphaModFix/>
          </a:blip>
          <a:srcRect b="7838" l="0" r="0" t="30049"/>
          <a:stretch/>
        </p:blipFill>
        <p:spPr>
          <a:xfrm>
            <a:off x="119838" y="1494050"/>
            <a:ext cx="8904325" cy="3456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678000" y="343525"/>
            <a:ext cx="7788000" cy="906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16. Pivot Table Slicers: Add slicers to the pivot table to allow easy filtering by "Month" and "Year."</a:t>
            </a:r>
            <a:endParaRPr b="0" sz="2300"/>
          </a:p>
        </p:txBody>
      </p:sp>
      <p:pic>
        <p:nvPicPr>
          <p:cNvPr id="244" name="Google Shape;244;p33"/>
          <p:cNvPicPr preferRelativeResize="0"/>
          <p:nvPr/>
        </p:nvPicPr>
        <p:blipFill rotWithShape="1">
          <a:blip r:embed="rId3">
            <a:alphaModFix/>
          </a:blip>
          <a:srcRect b="7578" l="0" r="0" t="29894"/>
          <a:stretch/>
        </p:blipFill>
        <p:spPr>
          <a:xfrm>
            <a:off x="265700" y="1546250"/>
            <a:ext cx="8612598" cy="33657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469800" y="115550"/>
            <a:ext cx="8204400" cy="810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17. Lookup Functions: Use INDEX and MATCH functions to find the "Sales Rep" for a specific "Customer Name."</a:t>
            </a:r>
            <a:endParaRPr b="0" sz="2000"/>
          </a:p>
        </p:txBody>
      </p:sp>
      <p:pic>
        <p:nvPicPr>
          <p:cNvPr id="250" name="Google Shape;250;p34"/>
          <p:cNvPicPr preferRelativeResize="0"/>
          <p:nvPr/>
        </p:nvPicPr>
        <p:blipFill rotWithShape="1">
          <a:blip r:embed="rId3">
            <a:alphaModFix/>
          </a:blip>
          <a:srcRect b="7440" l="0" r="0" t="30455"/>
          <a:stretch/>
        </p:blipFill>
        <p:spPr>
          <a:xfrm>
            <a:off x="215763" y="1202275"/>
            <a:ext cx="8712474" cy="3381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title"/>
          </p:nvPr>
        </p:nvSpPr>
        <p:spPr>
          <a:xfrm>
            <a:off x="469800" y="305350"/>
            <a:ext cx="8204400" cy="1032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18. Advanced Conditional Formatting: Apply a custom conditional format to highlight the top 10% of sales values with a distinct color.</a:t>
            </a:r>
            <a:endParaRPr b="0" sz="2000"/>
          </a:p>
        </p:txBody>
      </p:sp>
      <p:pic>
        <p:nvPicPr>
          <p:cNvPr id="256" name="Google Shape;256;p35"/>
          <p:cNvPicPr preferRelativeResize="0"/>
          <p:nvPr/>
        </p:nvPicPr>
        <p:blipFill rotWithShape="1">
          <a:blip r:embed="rId3">
            <a:alphaModFix/>
          </a:blip>
          <a:srcRect b="6296" l="0" r="0" t="32924"/>
          <a:stretch/>
        </p:blipFill>
        <p:spPr>
          <a:xfrm>
            <a:off x="154575" y="1555900"/>
            <a:ext cx="8834852" cy="3356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192875" y="178350"/>
            <a:ext cx="8744100" cy="10755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Basic Filtering: Can you filter the data to show only the records for a specific country, let's say "United States"?</a:t>
            </a:r>
            <a:endParaRPr sz="2500"/>
          </a:p>
        </p:txBody>
      </p:sp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 b="13567" l="0" r="0" t="35270"/>
          <a:stretch/>
        </p:blipFill>
        <p:spPr>
          <a:xfrm>
            <a:off x="148449" y="1555525"/>
            <a:ext cx="8421898" cy="26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811050" y="4661300"/>
            <a:ext cx="73545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“United States” is not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mentioned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 Country Column. So I have filtered the data for “Poland” Country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 rotWithShape="1">
          <a:blip r:embed="rId4">
            <a:alphaModFix/>
          </a:blip>
          <a:srcRect b="6858" l="22155" r="52023" t="31847"/>
          <a:stretch/>
        </p:blipFill>
        <p:spPr>
          <a:xfrm>
            <a:off x="7265225" y="2108450"/>
            <a:ext cx="1768074" cy="2623174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469800" y="327700"/>
            <a:ext cx="8204400" cy="1099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19. Data Consolidation: Consolidate data from multiple files into a single master file and create a pivot table to summarize the combined data.</a:t>
            </a:r>
            <a:endParaRPr b="0" sz="2000"/>
          </a:p>
        </p:txBody>
      </p:sp>
      <p:pic>
        <p:nvPicPr>
          <p:cNvPr id="262" name="Google Shape;262;p36"/>
          <p:cNvPicPr preferRelativeResize="0"/>
          <p:nvPr/>
        </p:nvPicPr>
        <p:blipFill rotWithShape="1">
          <a:blip r:embed="rId3">
            <a:alphaModFix/>
          </a:blip>
          <a:srcRect b="11863" l="1691" r="1662" t="26981"/>
          <a:stretch/>
        </p:blipFill>
        <p:spPr>
          <a:xfrm>
            <a:off x="164338" y="1768100"/>
            <a:ext cx="8815325" cy="31375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type="title"/>
          </p:nvPr>
        </p:nvSpPr>
        <p:spPr>
          <a:xfrm>
            <a:off x="469800" y="115550"/>
            <a:ext cx="8204400" cy="1134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20. Scenario Manager: Use the Scenario Manager to compare different scenarios for future sales by changing variables like "Price" and "Quantity."</a:t>
            </a:r>
            <a:endParaRPr b="0" sz="2000"/>
          </a:p>
        </p:txBody>
      </p:sp>
      <p:pic>
        <p:nvPicPr>
          <p:cNvPr id="268" name="Google Shape;268;p37"/>
          <p:cNvPicPr preferRelativeResize="0"/>
          <p:nvPr/>
        </p:nvPicPr>
        <p:blipFill rotWithShape="1">
          <a:blip r:embed="rId3">
            <a:alphaModFix/>
          </a:blip>
          <a:srcRect b="6452" l="4031" r="1548" t="25054"/>
          <a:stretch/>
        </p:blipFill>
        <p:spPr>
          <a:xfrm>
            <a:off x="251050" y="1562375"/>
            <a:ext cx="8641901" cy="33303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type="title"/>
          </p:nvPr>
        </p:nvSpPr>
        <p:spPr>
          <a:xfrm>
            <a:off x="267200" y="496225"/>
            <a:ext cx="8473800" cy="43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     </a:t>
            </a:r>
            <a:r>
              <a:rPr lang="en" sz="4900"/>
              <a:t>THANK                   YOU   </a:t>
            </a:r>
            <a:endParaRPr sz="4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611838" y="182575"/>
            <a:ext cx="7920300" cy="10554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2. Sorting Data: How would you sort the data in ascending order based on the "Sales" column?</a:t>
            </a:r>
            <a:endParaRPr sz="2600"/>
          </a:p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3">
            <a:alphaModFix/>
          </a:blip>
          <a:srcRect b="7243" l="0" r="0" t="31884"/>
          <a:stretch/>
        </p:blipFill>
        <p:spPr>
          <a:xfrm>
            <a:off x="123763" y="1436500"/>
            <a:ext cx="8896476" cy="338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/>
          <p:nvPr/>
        </p:nvSpPr>
        <p:spPr>
          <a:xfrm>
            <a:off x="5683575" y="1491600"/>
            <a:ext cx="1594500" cy="154200"/>
          </a:xfrm>
          <a:prstGeom prst="rect">
            <a:avLst/>
          </a:prstGeom>
          <a:solidFill>
            <a:srgbClr val="000000">
              <a:alpha val="308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61" name="Google Shape;161;p20"/>
          <p:cNvSpPr txBox="1"/>
          <p:nvPr>
            <p:ph type="title"/>
          </p:nvPr>
        </p:nvSpPr>
        <p:spPr>
          <a:xfrm>
            <a:off x="618900" y="207800"/>
            <a:ext cx="7212600" cy="1026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3. Summarizing Data: What is the total quantity of all products sold in the year 2023?</a:t>
            </a:r>
            <a:endParaRPr b="0" sz="2500"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 b="49025" l="3203" r="79235" t="41679"/>
          <a:stretch/>
        </p:blipFill>
        <p:spPr>
          <a:xfrm>
            <a:off x="1948100" y="2276025"/>
            <a:ext cx="4706324" cy="15568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125075" y="166250"/>
            <a:ext cx="8883300" cy="1370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4. Conditional Formatting: Apply conditional formatting to highlight all sales greater than $5,000 in the "Sales" column.</a:t>
            </a:r>
            <a:endParaRPr sz="2700"/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3">
            <a:alphaModFix/>
          </a:blip>
          <a:srcRect b="8168" l="0" r="0" t="29424"/>
          <a:stretch/>
        </p:blipFill>
        <p:spPr>
          <a:xfrm>
            <a:off x="159688" y="1620200"/>
            <a:ext cx="8824627" cy="34417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727350" y="194125"/>
            <a:ext cx="7479300" cy="1085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5. Simple Pivot Table: Create a pivot table to summarize total sales by "Channel."</a:t>
            </a:r>
            <a:endParaRPr sz="2700"/>
          </a:p>
        </p:txBody>
      </p:sp>
      <p:pic>
        <p:nvPicPr>
          <p:cNvPr id="174" name="Google Shape;174;p22"/>
          <p:cNvPicPr preferRelativeResize="0"/>
          <p:nvPr/>
        </p:nvPicPr>
        <p:blipFill rotWithShape="1">
          <a:blip r:embed="rId3">
            <a:alphaModFix/>
          </a:blip>
          <a:srcRect b="8182" l="0" r="0" t="33290"/>
          <a:stretch/>
        </p:blipFill>
        <p:spPr>
          <a:xfrm>
            <a:off x="186750" y="1607325"/>
            <a:ext cx="8770499" cy="3208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727650" y="267200"/>
            <a:ext cx="7688700" cy="1002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6. Basic Chart: Generate a bar chart to visualize the sales quantity by "Product Class."</a:t>
            </a:r>
            <a:endParaRPr sz="2600"/>
          </a:p>
        </p:txBody>
      </p:sp>
      <p:pic>
        <p:nvPicPr>
          <p:cNvPr id="180" name="Google Shape;180;p23"/>
          <p:cNvPicPr preferRelativeResize="0"/>
          <p:nvPr/>
        </p:nvPicPr>
        <p:blipFill rotWithShape="1">
          <a:blip r:embed="rId3">
            <a:alphaModFix/>
          </a:blip>
          <a:srcRect b="7797" l="0" r="0" t="32221"/>
          <a:stretch/>
        </p:blipFill>
        <p:spPr>
          <a:xfrm>
            <a:off x="133100" y="1530175"/>
            <a:ext cx="8849848" cy="33175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741750" y="267800"/>
            <a:ext cx="7660500" cy="1326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7. VLOOKUP Function: Can you use the VLOOKUP function to find the "Manager" for a specific "Sales Rep"?</a:t>
            </a:r>
            <a:endParaRPr b="0" sz="2500">
              <a:solidFill>
                <a:schemeClr val="dk2"/>
              </a:solidFill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 rotWithShape="1">
          <a:blip r:embed="rId3">
            <a:alphaModFix/>
          </a:blip>
          <a:srcRect b="7392" l="0" r="0" t="30379"/>
          <a:stretch/>
        </p:blipFill>
        <p:spPr>
          <a:xfrm>
            <a:off x="327650" y="1723050"/>
            <a:ext cx="8488699" cy="330140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613800" y="207700"/>
            <a:ext cx="7916400" cy="1239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8. Data Validation: Set up data validation to allow only specific cities from a predefined list in the "City" column.</a:t>
            </a:r>
            <a:endParaRPr sz="2400"/>
          </a:p>
        </p:txBody>
      </p:sp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/>
          </a:blip>
          <a:srcRect b="7375" l="0" r="47143" t="32762"/>
          <a:stretch/>
        </p:blipFill>
        <p:spPr>
          <a:xfrm>
            <a:off x="557475" y="1569463"/>
            <a:ext cx="4746772" cy="335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 rotWithShape="1">
          <a:blip r:embed="rId4">
            <a:alphaModFix/>
          </a:blip>
          <a:srcRect b="24738" l="26489" r="40190" t="32844"/>
          <a:stretch/>
        </p:blipFill>
        <p:spPr>
          <a:xfrm>
            <a:off x="4994050" y="1832400"/>
            <a:ext cx="3497574" cy="2833926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